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86" r:id="rId6"/>
    <p:sldId id="287" r:id="rId7"/>
    <p:sldId id="259" r:id="rId8"/>
    <p:sldId id="260" r:id="rId9"/>
    <p:sldId id="272" r:id="rId10"/>
    <p:sldId id="289" r:id="rId11"/>
    <p:sldId id="288" r:id="rId12"/>
    <p:sldId id="297" r:id="rId13"/>
    <p:sldId id="262" r:id="rId14"/>
    <p:sldId id="285" r:id="rId15"/>
    <p:sldId id="275" r:id="rId16"/>
    <p:sldId id="291" r:id="rId17"/>
    <p:sldId id="263" r:id="rId18"/>
    <p:sldId id="264" r:id="rId19"/>
    <p:sldId id="276" r:id="rId20"/>
    <p:sldId id="277" r:id="rId21"/>
    <p:sldId id="292" r:id="rId22"/>
    <p:sldId id="293" r:id="rId23"/>
    <p:sldId id="290" r:id="rId24"/>
    <p:sldId id="265" r:id="rId25"/>
    <p:sldId id="296" r:id="rId26"/>
    <p:sldId id="266" r:id="rId27"/>
    <p:sldId id="267" r:id="rId28"/>
    <p:sldId id="268" r:id="rId29"/>
    <p:sldId id="294" r:id="rId30"/>
    <p:sldId id="269" r:id="rId31"/>
    <p:sldId id="270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58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EC8-2579-4701-8F22-C6BF4F443BF9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091EC8-2579-4701-8F22-C6BF4F443BF9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091EC8-2579-4701-8F22-C6BF4F443BF9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9AED27B-A042-41AF-859B-B92211C3F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ds.yahoo.com/_ylt=A0PDoTDDQhpOEWoADq2jzbkF/SIG=122drpnak/EXP=1310372675/**http:/cdn.nexternal.com/ffa/images/PSM-06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imal.ufl.edu/Youth/poultry/showme/4hpartsid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imal.ufl.edu/Youth/poultry/practiceindex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Poultry CDE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Tennessee FFA</a:t>
            </a:r>
          </a:p>
          <a:p>
            <a:endParaRPr lang="en-US" dirty="0"/>
          </a:p>
        </p:txBody>
      </p:sp>
      <p:pic>
        <p:nvPicPr>
          <p:cNvPr id="23554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9600"/>
            <a:ext cx="2912212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17071"/>
            <a:ext cx="4267200" cy="634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pic>
        <p:nvPicPr>
          <p:cNvPr id="47106" name="Picture 2" descr="http://www.animal.ufl.edu/Youth/poultry/partsID/practice1/practice1pa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05000"/>
            <a:ext cx="2103604" cy="3257550"/>
          </a:xfrm>
          <a:prstGeom prst="rect">
            <a:avLst/>
          </a:prstGeom>
          <a:noFill/>
        </p:spPr>
      </p:pic>
      <p:pic>
        <p:nvPicPr>
          <p:cNvPr id="47108" name="Picture 4" descr="http://www.animal.ufl.edu/Youth/poultry/partsID/practice1/practice1par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2642723" cy="2495550"/>
          </a:xfrm>
          <a:prstGeom prst="rect">
            <a:avLst/>
          </a:prstGeom>
          <a:noFill/>
        </p:spPr>
      </p:pic>
      <p:pic>
        <p:nvPicPr>
          <p:cNvPr id="47110" name="Picture 6" descr="http://www.animal.ufl.edu/Youth/poultry/partsID/practice1/practice1par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886200"/>
            <a:ext cx="1981200" cy="2292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Hyperlink to some parts on internet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http://</a:t>
            </a:r>
            <a:r>
              <a:rPr lang="en-US" dirty="0" smtClean="0">
                <a:hlinkClick r:id="rId2"/>
              </a:rPr>
              <a:t>www.animal.ufl.edu/Youth/poultry/showme/4hpartsid.htm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Egg Quality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of interior is based on air cell size</a:t>
            </a:r>
          </a:p>
          <a:p>
            <a:r>
              <a:rPr lang="en-US" dirty="0" smtClean="0"/>
              <a:t>AA, A, B, Loss!</a:t>
            </a:r>
          </a:p>
          <a:p>
            <a:pPr lvl="1"/>
            <a:r>
              <a:rPr lang="en-US" dirty="0" smtClean="0"/>
              <a:t>AA – Dime</a:t>
            </a:r>
          </a:p>
          <a:p>
            <a:pPr lvl="1"/>
            <a:r>
              <a:rPr lang="en-US" dirty="0" smtClean="0"/>
              <a:t>A – Nickel</a:t>
            </a:r>
          </a:p>
          <a:p>
            <a:pPr lvl="1"/>
            <a:r>
              <a:rPr lang="en-US" dirty="0" smtClean="0"/>
              <a:t>B - Quarter</a:t>
            </a:r>
          </a:p>
          <a:p>
            <a:r>
              <a:rPr lang="en-US" dirty="0" smtClean="0"/>
              <a:t>Yolk size and shape can also help detect quality</a:t>
            </a:r>
          </a:p>
          <a:p>
            <a:r>
              <a:rPr lang="en-US" dirty="0" smtClean="0"/>
              <a:t>Losses will be blood spots and/or meat spots.  Cracked eggs are too hard to monitor!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http://www.animal.ufl.edu/Youth/poultry/candled_eggs/practice1/practice1eg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43200"/>
            <a:ext cx="4048125" cy="3457575"/>
          </a:xfrm>
          <a:prstGeom prst="rect">
            <a:avLst/>
          </a:prstGeom>
          <a:noFill/>
        </p:spPr>
      </p:pic>
      <p:pic>
        <p:nvPicPr>
          <p:cNvPr id="43012" name="Picture 4" descr="http://www.animal.ufl.edu/Youth/poultry/candled_eggs/practice2/practice2eg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3200400" cy="2836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Eggs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267200"/>
            <a:ext cx="3568895" cy="230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33683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830614"/>
            <a:ext cx="3276600" cy="215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Exterior Quality Factors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391150" cy="499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2667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971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276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581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3886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4191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NG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4495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51054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410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57150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5943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28800" y="4953000"/>
            <a:ext cx="220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Exterior Quality GRADING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Exterior quality is based on shell quality</a:t>
            </a:r>
          </a:p>
          <a:p>
            <a:endParaRPr lang="en-US" dirty="0" smtClean="0"/>
          </a:p>
          <a:p>
            <a:r>
              <a:rPr lang="en-US" dirty="0" smtClean="0"/>
              <a:t>Stains</a:t>
            </a:r>
          </a:p>
          <a:p>
            <a:pPr lvl="1"/>
            <a:r>
              <a:rPr lang="en-US" dirty="0" smtClean="0"/>
              <a:t>1/32 of shell or less – B</a:t>
            </a:r>
          </a:p>
          <a:p>
            <a:pPr lvl="1"/>
            <a:r>
              <a:rPr lang="en-US" dirty="0" smtClean="0"/>
              <a:t>Over 1/32 of shell – NG</a:t>
            </a:r>
          </a:p>
          <a:p>
            <a:pPr lvl="2"/>
            <a:r>
              <a:rPr lang="en-US" dirty="0" smtClean="0"/>
              <a:t>Stains cannot be washed off!!!  Coffee is great to make stains if you have to!</a:t>
            </a:r>
          </a:p>
          <a:p>
            <a:endParaRPr lang="en-US" dirty="0" smtClean="0"/>
          </a:p>
          <a:p>
            <a:r>
              <a:rPr lang="en-US" dirty="0" smtClean="0"/>
              <a:t>Adhering Material</a:t>
            </a:r>
          </a:p>
          <a:p>
            <a:pPr lvl="1"/>
            <a:r>
              <a:rPr lang="en-US" dirty="0" smtClean="0"/>
              <a:t>Any foreign material that is attached to the shell</a:t>
            </a:r>
          </a:p>
          <a:p>
            <a:pPr lvl="2"/>
            <a:r>
              <a:rPr lang="en-US" dirty="0" smtClean="0"/>
              <a:t>Manure, Blood, Fly Spots, Dirt, Shells, Albumen, Yolk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Exterior Grading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Leaker</a:t>
            </a:r>
          </a:p>
          <a:p>
            <a:pPr lvl="1"/>
            <a:r>
              <a:rPr lang="en-US" dirty="0" smtClean="0"/>
              <a:t>Any check where the inner shell has been torn and the albumen is leaking on the outer shell</a:t>
            </a:r>
          </a:p>
          <a:p>
            <a:pPr lvl="1"/>
            <a:r>
              <a:rPr lang="en-US" dirty="0" smtClean="0"/>
              <a:t>If counted as leaker DO NOT call checked or Dented Check!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Check (Cracks)</a:t>
            </a:r>
          </a:p>
          <a:p>
            <a:pPr lvl="1"/>
            <a:r>
              <a:rPr lang="en-US" dirty="0" smtClean="0"/>
              <a:t>Any crack is considered a NG!</a:t>
            </a:r>
          </a:p>
          <a:p>
            <a:pPr lvl="1"/>
            <a:r>
              <a:rPr lang="en-US" dirty="0" smtClean="0"/>
              <a:t>Hairline cracks are often identified by “moisture webbing”</a:t>
            </a:r>
          </a:p>
          <a:p>
            <a:pPr lvl="1"/>
            <a:r>
              <a:rPr lang="en-US" dirty="0" smtClean="0"/>
              <a:t>Inner membrane NOT broken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Dented Checks (cracks)</a:t>
            </a:r>
          </a:p>
          <a:p>
            <a:pPr lvl="1"/>
            <a:r>
              <a:rPr lang="en-US" dirty="0" smtClean="0"/>
              <a:t>Literally a dent in the shell</a:t>
            </a:r>
          </a:p>
          <a:p>
            <a:pPr lvl="1"/>
            <a:r>
              <a:rPr lang="en-US" dirty="0" smtClean="0"/>
              <a:t>Inner membrane NOT broken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Shell Egg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146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CDE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Production Hens</a:t>
            </a:r>
          </a:p>
          <a:p>
            <a:r>
              <a:rPr lang="en-US" dirty="0" smtClean="0"/>
              <a:t>Broiler Breeders</a:t>
            </a:r>
          </a:p>
          <a:p>
            <a:r>
              <a:rPr lang="en-US" dirty="0" smtClean="0"/>
              <a:t>Interior Quality</a:t>
            </a:r>
          </a:p>
          <a:p>
            <a:r>
              <a:rPr lang="en-US" dirty="0" smtClean="0"/>
              <a:t>Further Processed Meats</a:t>
            </a:r>
          </a:p>
          <a:p>
            <a:pPr lvl="1"/>
            <a:r>
              <a:rPr lang="en-US" dirty="0" smtClean="0"/>
              <a:t>Factors</a:t>
            </a:r>
          </a:p>
          <a:p>
            <a:r>
              <a:rPr lang="en-US" dirty="0" smtClean="0"/>
              <a:t>Exterior Quality</a:t>
            </a:r>
          </a:p>
          <a:p>
            <a:pPr lvl="1"/>
            <a:r>
              <a:rPr lang="en-US" dirty="0" smtClean="0"/>
              <a:t>Factors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Parts ID</a:t>
            </a:r>
          </a:p>
          <a:p>
            <a:r>
              <a:rPr lang="en-US" dirty="0" smtClean="0"/>
              <a:t>Carcass Class</a:t>
            </a:r>
          </a:p>
          <a:p>
            <a:r>
              <a:rPr lang="en-US" dirty="0" smtClean="0"/>
              <a:t>RTC’s</a:t>
            </a:r>
          </a:p>
          <a:p>
            <a:r>
              <a:rPr lang="en-US" dirty="0" smtClean="0"/>
              <a:t>Test</a:t>
            </a:r>
          </a:p>
          <a:p>
            <a:r>
              <a:rPr lang="en-US" dirty="0" smtClean="0"/>
              <a:t>Team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Shape	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86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animal.ufl.edu/Youth/poultry/exterior_eggs/practice1/practice1eg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76400"/>
            <a:ext cx="2743200" cy="2057400"/>
          </a:xfrm>
          <a:prstGeom prst="rect">
            <a:avLst/>
          </a:prstGeom>
          <a:noFill/>
        </p:spPr>
      </p:pic>
      <p:pic>
        <p:nvPicPr>
          <p:cNvPr id="6" name="Picture 2" descr="http://www.animal.ufl.edu/Youth/poultry/exterior_eggs/practice1/practice1eg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3505200" cy="2628900"/>
          </a:xfrm>
          <a:prstGeom prst="rect">
            <a:avLst/>
          </a:prstGeom>
          <a:noFill/>
        </p:spPr>
      </p:pic>
      <p:pic>
        <p:nvPicPr>
          <p:cNvPr id="7" name="Picture 2" descr="http://www.animal.ufl.edu/Youth/poultry/exterior_eggs/practice1/practice1eg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1910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Faulty Soundness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391150" cy="499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838200" y="28194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38200" y="51816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38200" y="54864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38200" y="57912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60960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38200" y="31242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62000" y="45720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838200" y="3429000"/>
            <a:ext cx="978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 flipV="1">
            <a:off x="4191000" y="48006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Processed Meats</a:t>
            </a:r>
            <a:endParaRPr lang="en-US" dirty="0"/>
          </a:p>
        </p:txBody>
      </p:sp>
      <p:pic>
        <p:nvPicPr>
          <p:cNvPr id="3" name="Picture 53" descr="Missing Breading less than 1 inch no de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676400"/>
            <a:ext cx="2846236" cy="2751138"/>
          </a:xfrm>
          <a:prstGeom prst="rect">
            <a:avLst/>
          </a:prstGeom>
          <a:noFill/>
        </p:spPr>
      </p:pic>
      <p:pic>
        <p:nvPicPr>
          <p:cNvPr id="4" name="Picture 53" descr="marri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4267200"/>
            <a:ext cx="1875840" cy="2316163"/>
          </a:xfrm>
          <a:prstGeom prst="rect">
            <a:avLst/>
          </a:prstGeom>
          <a:noFill/>
        </p:spPr>
      </p:pic>
      <p:pic>
        <p:nvPicPr>
          <p:cNvPr id="5" name="Picture 55" descr="Mishapen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1981200"/>
            <a:ext cx="2971800" cy="2024422"/>
          </a:xfrm>
          <a:prstGeom prst="rect">
            <a:avLst/>
          </a:prstGeom>
          <a:noFill/>
        </p:spPr>
      </p:pic>
      <p:pic>
        <p:nvPicPr>
          <p:cNvPr id="6" name="Picture 55" descr="Mishap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45720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095999" cy="44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Processed Products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Broken</a:t>
            </a:r>
          </a:p>
          <a:p>
            <a:pPr lvl="1"/>
            <a:r>
              <a:rPr lang="en-US" dirty="0" smtClean="0"/>
              <a:t>Any product that is broken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Coating Voids</a:t>
            </a:r>
          </a:p>
          <a:p>
            <a:pPr lvl="1"/>
            <a:r>
              <a:rPr lang="en-US" dirty="0" smtClean="0"/>
              <a:t>Patties</a:t>
            </a:r>
          </a:p>
          <a:p>
            <a:pPr lvl="1"/>
            <a:r>
              <a:rPr lang="en-US" dirty="0" smtClean="0"/>
              <a:t>Tenders</a:t>
            </a:r>
          </a:p>
          <a:p>
            <a:pPr lvl="1"/>
            <a:r>
              <a:rPr lang="en-US" dirty="0" smtClean="0"/>
              <a:t>Wings</a:t>
            </a:r>
          </a:p>
          <a:p>
            <a:pPr lvl="1"/>
            <a:r>
              <a:rPr lang="en-US" dirty="0" smtClean="0"/>
              <a:t>Nuggets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Foreign Material – NG</a:t>
            </a:r>
          </a:p>
          <a:p>
            <a:pPr lvl="1"/>
            <a:r>
              <a:rPr lang="en-US" dirty="0" smtClean="0"/>
              <a:t>Shells, hair, bone fragment, staples/metal, etc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7" descr="DSCN04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00200"/>
            <a:ext cx="3276600" cy="2456273"/>
          </a:xfrm>
          <a:prstGeom prst="rect">
            <a:avLst/>
          </a:prstGeom>
          <a:noFill/>
          <a:ln/>
        </p:spPr>
      </p:pic>
      <p:pic>
        <p:nvPicPr>
          <p:cNvPr id="4" name="Picture 5" descr="DSCN0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600200"/>
            <a:ext cx="3047342" cy="2284412"/>
          </a:xfrm>
          <a:prstGeom prst="rect">
            <a:avLst/>
          </a:prstGeom>
          <a:noFill/>
          <a:ln/>
        </p:spPr>
      </p:pic>
      <p:pic>
        <p:nvPicPr>
          <p:cNvPr id="5" name="Picture 5" descr="DSCN04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09800" y="3962400"/>
            <a:ext cx="3657600" cy="274188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Ready to Cook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Exposed Flesh</a:t>
            </a:r>
          </a:p>
          <a:p>
            <a:pPr lvl="2"/>
            <a:r>
              <a:rPr lang="en-US" dirty="0" smtClean="0"/>
              <a:t>A (Parts)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  (Whole birds)</a:t>
            </a:r>
          </a:p>
          <a:p>
            <a:pPr lvl="3"/>
            <a:r>
              <a:rPr lang="en-US" dirty="0" smtClean="0"/>
              <a:t>up to ¼” on meaty parts (breast and legs)</a:t>
            </a:r>
          </a:p>
          <a:p>
            <a:pPr lvl="3"/>
            <a:r>
              <a:rPr lang="en-US" dirty="0" smtClean="0"/>
              <a:t>Up to 1.5” on non-meaty parts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B  (Whole birds and parts)</a:t>
            </a:r>
          </a:p>
          <a:p>
            <a:pPr lvl="3"/>
            <a:r>
              <a:rPr lang="en-US" dirty="0" smtClean="0"/>
              <a:t>Up to 1/3 of each individual part of the bird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C  (Whole birds and parts)</a:t>
            </a:r>
          </a:p>
          <a:p>
            <a:pPr lvl="3"/>
            <a:r>
              <a:rPr lang="en-US" dirty="0" smtClean="0"/>
              <a:t>Unlimited.  You can literally remove ALL skin!!!</a:t>
            </a:r>
          </a:p>
          <a:p>
            <a:pPr lvl="3"/>
            <a:r>
              <a:rPr lang="en-US" dirty="0" smtClean="0"/>
              <a:t>Exposed flesh WILL NOT MAKE A “NG”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Cook Grading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Grades A-B-C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Missing Parts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</a:t>
            </a:r>
          </a:p>
          <a:p>
            <a:pPr lvl="2"/>
            <a:r>
              <a:rPr lang="en-US" dirty="0" smtClean="0"/>
              <a:t>Wing tips and tail</a:t>
            </a:r>
          </a:p>
          <a:p>
            <a:pPr lvl="1"/>
            <a:r>
              <a:rPr lang="en-US" dirty="0" smtClean="0"/>
              <a:t>B </a:t>
            </a:r>
          </a:p>
          <a:p>
            <a:pPr lvl="2"/>
            <a:r>
              <a:rPr lang="en-US" dirty="0" smtClean="0"/>
              <a:t>Wing tips and Flat</a:t>
            </a:r>
          </a:p>
          <a:p>
            <a:pPr lvl="2"/>
            <a:r>
              <a:rPr lang="en-US" dirty="0" smtClean="0"/>
              <a:t>Square cut that goes ½ way to hips</a:t>
            </a:r>
          </a:p>
          <a:p>
            <a:pPr lvl="1"/>
            <a:r>
              <a:rPr lang="en-US" dirty="0" smtClean="0"/>
              <a:t>C</a:t>
            </a:r>
          </a:p>
          <a:p>
            <a:pPr lvl="2"/>
            <a:r>
              <a:rPr lang="en-US" dirty="0" smtClean="0"/>
              <a:t>Entire Wing</a:t>
            </a:r>
          </a:p>
          <a:p>
            <a:pPr lvl="2"/>
            <a:r>
              <a:rPr lang="en-US" dirty="0" smtClean="0"/>
              <a:t>Square that extends to but NOT beyond the hip bones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 Gradable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 smtClean="0"/>
              <a:t>NG</a:t>
            </a:r>
          </a:p>
          <a:p>
            <a:pPr lvl="2"/>
            <a:r>
              <a:rPr lang="en-US" dirty="0" smtClean="0"/>
              <a:t>Square cut of cut that extends past hip bones</a:t>
            </a:r>
          </a:p>
          <a:p>
            <a:pPr lvl="2"/>
            <a:r>
              <a:rPr lang="en-US" dirty="0" smtClean="0"/>
              <a:t>ANY MISSING FLESH on Breast, Back or Legs</a:t>
            </a:r>
          </a:p>
          <a:p>
            <a:pPr lvl="2"/>
            <a:r>
              <a:rPr lang="en-US" dirty="0" smtClean="0"/>
              <a:t>Watch for cut on keel bone tip</a:t>
            </a:r>
          </a:p>
          <a:p>
            <a:pPr lvl="2"/>
            <a:r>
              <a:rPr lang="en-US" dirty="0" smtClean="0"/>
              <a:t>Watch for cuts on V of neck!</a:t>
            </a:r>
          </a:p>
          <a:p>
            <a:pPr lvl="2"/>
            <a:r>
              <a:rPr lang="en-US" dirty="0" smtClean="0"/>
              <a:t>Watch for missing Oyster Muscle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Cook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Broken and Disjointed Bones</a:t>
            </a:r>
          </a:p>
          <a:p>
            <a:pPr lvl="1"/>
            <a:r>
              <a:rPr lang="en-US" dirty="0" smtClean="0"/>
              <a:t>A</a:t>
            </a:r>
          </a:p>
          <a:p>
            <a:pPr lvl="2"/>
            <a:r>
              <a:rPr lang="en-US" dirty="0" smtClean="0"/>
              <a:t>1 Disjointed and NO BROKEN</a:t>
            </a:r>
          </a:p>
          <a:p>
            <a:pPr lvl="1"/>
            <a:r>
              <a:rPr lang="en-US" dirty="0" smtClean="0"/>
              <a:t>B</a:t>
            </a:r>
          </a:p>
          <a:p>
            <a:pPr lvl="2"/>
            <a:r>
              <a:rPr lang="en-US" dirty="0" smtClean="0"/>
              <a:t>2 Disjointed  and 1 broken NON PROTRUDING</a:t>
            </a:r>
          </a:p>
          <a:p>
            <a:pPr lvl="1"/>
            <a:r>
              <a:rPr lang="en-US" dirty="0" smtClean="0"/>
              <a:t>C</a:t>
            </a:r>
          </a:p>
          <a:p>
            <a:pPr lvl="2"/>
            <a:r>
              <a:rPr lang="en-US" dirty="0" smtClean="0"/>
              <a:t>ANY Broken PROTRUDING bone!!!</a:t>
            </a:r>
          </a:p>
          <a:p>
            <a:pPr lvl="2"/>
            <a:r>
              <a:rPr lang="en-US" dirty="0" smtClean="0"/>
              <a:t>Broken and disjointed bones CANNOT make NG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5" descr="100_0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28800"/>
            <a:ext cx="5410200" cy="405667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Hen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Primary focus is pigment loss and handling qualities</a:t>
            </a:r>
          </a:p>
          <a:p>
            <a:endParaRPr lang="en-US" dirty="0" smtClean="0"/>
          </a:p>
          <a:p>
            <a:r>
              <a:rPr lang="en-US" dirty="0" smtClean="0"/>
              <a:t>LOOK AT PIGMENT 95% of time</a:t>
            </a:r>
          </a:p>
          <a:p>
            <a:endParaRPr lang="en-US" dirty="0" smtClean="0"/>
          </a:p>
          <a:p>
            <a:r>
              <a:rPr lang="en-US" dirty="0" smtClean="0"/>
              <a:t>Abdomen should be soft, pliable</a:t>
            </a:r>
          </a:p>
          <a:p>
            <a:endParaRPr lang="en-US" dirty="0" smtClean="0"/>
          </a:p>
          <a:p>
            <a:r>
              <a:rPr lang="en-US" dirty="0" smtClean="0"/>
              <a:t>Pelvic bones should be 3 fingers wide by 4 fingers deep!</a:t>
            </a:r>
          </a:p>
          <a:p>
            <a:endParaRPr lang="en-US" dirty="0" smtClean="0"/>
          </a:p>
          <a:p>
            <a:r>
              <a:rPr lang="en-US" dirty="0" smtClean="0"/>
              <a:t>Hens can be removed from cage to be evaluated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Carcass </a:t>
            </a:r>
            <a:r>
              <a:rPr lang="en-US" dirty="0" err="1" smtClean="0"/>
              <a:t>PlacingClass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Turkeys or Chickens</a:t>
            </a:r>
          </a:p>
          <a:p>
            <a:pPr lvl="1"/>
            <a:r>
              <a:rPr lang="en-US" dirty="0" smtClean="0"/>
              <a:t>Grade birds first and place by grades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If graded the same, place by size!!!!!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WIDE and SQUARE breasts are best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SIZE, SIZE, SIZE, SIZE!!!!!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QUESTIONS will come from Poultry Manual available from National FFA!</a:t>
            </a:r>
          </a:p>
          <a:p>
            <a:endParaRPr lang="en-US" dirty="0" smtClean="0"/>
          </a:p>
          <a:p>
            <a:r>
              <a:rPr lang="en-US" dirty="0" smtClean="0"/>
              <a:t>30 questions worth 5 points each!</a:t>
            </a:r>
          </a:p>
          <a:p>
            <a:endParaRPr lang="en-US" dirty="0" smtClean="0"/>
          </a:p>
          <a:p>
            <a:r>
              <a:rPr lang="en-US" dirty="0" smtClean="0"/>
              <a:t>5-6 “Math Problems”</a:t>
            </a:r>
          </a:p>
          <a:p>
            <a:r>
              <a:rPr lang="en-US" dirty="0" smtClean="0"/>
              <a:t>2-3 vocabulary</a:t>
            </a:r>
          </a:p>
          <a:p>
            <a:endParaRPr lang="en-US" dirty="0" smtClean="0"/>
          </a:p>
          <a:p>
            <a:r>
              <a:rPr lang="en-US" dirty="0" smtClean="0"/>
              <a:t>Odd and Even years use different segments of the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MATH, MATH, MATH, MATH, MATH!!!</a:t>
            </a:r>
          </a:p>
          <a:p>
            <a:endParaRPr lang="en-US" dirty="0" smtClean="0"/>
          </a:p>
          <a:p>
            <a:r>
              <a:rPr lang="en-US" dirty="0" smtClean="0"/>
              <a:t>DO NOT forget calculators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Pigment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Vent</a:t>
            </a:r>
          </a:p>
          <a:p>
            <a:r>
              <a:rPr lang="en-US" dirty="0" smtClean="0"/>
              <a:t>Eye ring</a:t>
            </a:r>
          </a:p>
          <a:p>
            <a:r>
              <a:rPr lang="en-US" dirty="0" smtClean="0"/>
              <a:t>Ear ring</a:t>
            </a:r>
          </a:p>
          <a:p>
            <a:r>
              <a:rPr lang="en-US" dirty="0" smtClean="0"/>
              <a:t>Beak 1/3</a:t>
            </a:r>
          </a:p>
          <a:p>
            <a:r>
              <a:rPr lang="en-US" dirty="0" smtClean="0"/>
              <a:t>Beak 2/3</a:t>
            </a:r>
          </a:p>
          <a:p>
            <a:r>
              <a:rPr lang="en-US" dirty="0" smtClean="0"/>
              <a:t>Beak entire</a:t>
            </a:r>
          </a:p>
          <a:p>
            <a:r>
              <a:rPr lang="en-US" dirty="0" smtClean="0"/>
              <a:t>Bottom of feet</a:t>
            </a:r>
          </a:p>
          <a:p>
            <a:r>
              <a:rPr lang="en-US" dirty="0" smtClean="0"/>
              <a:t>Shanks</a:t>
            </a:r>
          </a:p>
          <a:p>
            <a:r>
              <a:rPr lang="en-US" dirty="0" smtClean="0"/>
              <a:t>Hocks</a:t>
            </a:r>
          </a:p>
          <a:p>
            <a:r>
              <a:rPr lang="en-US" dirty="0" smtClean="0"/>
              <a:t>Toes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5058" name="Picture 2" descr="legban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2667000" cy="3282462"/>
          </a:xfrm>
          <a:prstGeom prst="rect">
            <a:avLst/>
          </a:prstGeom>
          <a:noFill/>
        </p:spPr>
      </p:pic>
      <p:pic>
        <p:nvPicPr>
          <p:cNvPr id="45057" name="Picture 1" descr="legban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3657600" cy="3149144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57912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http://www.animal.ufl.edu/Youth/poultry/practiceindex.htm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Broiler Breeders</a:t>
            </a:r>
            <a:endParaRPr lang="en-US" dirty="0"/>
          </a:p>
        </p:txBody>
      </p:sp>
      <p:pic>
        <p:nvPicPr>
          <p:cNvPr id="46082" name="Picture 2" descr="http://rds.yahoo.com/_ylt=A0PDoX6GgBpORioA.mujzbkF/SIG=13555sofb/EXP=1310388486/**http%3a/www.instablogsimages.com/images/2008/07/15/broiler-chicken_NsAz5_16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3002592" cy="437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Broiler Breeders – Cull/Keep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Keep 4…..Cull 4!!!</a:t>
            </a:r>
          </a:p>
          <a:p>
            <a:endParaRPr lang="en-US" dirty="0" smtClean="0"/>
          </a:p>
          <a:p>
            <a:r>
              <a:rPr lang="en-US" dirty="0" smtClean="0"/>
              <a:t>Automatic Disqualifications</a:t>
            </a:r>
          </a:p>
          <a:p>
            <a:pPr lvl="1"/>
            <a:r>
              <a:rPr lang="en-US" dirty="0" smtClean="0"/>
              <a:t>Black feathers on wing, tail or saddle feathers—MALES ONLY.  </a:t>
            </a:r>
          </a:p>
          <a:p>
            <a:pPr lvl="1"/>
            <a:r>
              <a:rPr lang="en-US" dirty="0" smtClean="0"/>
              <a:t>Crooked beak</a:t>
            </a:r>
          </a:p>
          <a:p>
            <a:pPr lvl="1"/>
            <a:r>
              <a:rPr lang="en-US" dirty="0" smtClean="0"/>
              <a:t>Crooked toes!!  90 degree turn or more!! Careful</a:t>
            </a:r>
          </a:p>
          <a:p>
            <a:pPr lvl="1"/>
            <a:r>
              <a:rPr lang="en-US" dirty="0" smtClean="0"/>
              <a:t>Green or black shanks</a:t>
            </a:r>
          </a:p>
          <a:p>
            <a:pPr lvl="1"/>
            <a:r>
              <a:rPr lang="en-US" dirty="0" smtClean="0"/>
              <a:t>Blind in one or both eyes</a:t>
            </a:r>
          </a:p>
          <a:p>
            <a:pPr lvl="1"/>
            <a:r>
              <a:rPr lang="en-US" dirty="0" smtClean="0"/>
              <a:t>Crooked Keel Bone</a:t>
            </a:r>
          </a:p>
          <a:p>
            <a:pPr lvl="1"/>
            <a:r>
              <a:rPr lang="en-US" dirty="0" smtClean="0"/>
              <a:t>Swollen Hocks</a:t>
            </a:r>
          </a:p>
          <a:p>
            <a:pPr lvl="1"/>
            <a:r>
              <a:rPr lang="en-US" dirty="0" smtClean="0"/>
              <a:t>Crippled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Broiler Breeders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 DOES MATTER!!!!!  The bigger the bird, the better!!!</a:t>
            </a:r>
          </a:p>
          <a:p>
            <a:endParaRPr lang="en-US" dirty="0" smtClean="0"/>
          </a:p>
          <a:p>
            <a:r>
              <a:rPr lang="en-US" dirty="0" smtClean="0"/>
              <a:t>Want LONG and WIDE Breast</a:t>
            </a:r>
          </a:p>
          <a:p>
            <a:endParaRPr lang="en-US" dirty="0" smtClean="0"/>
          </a:p>
          <a:p>
            <a:r>
              <a:rPr lang="en-US" dirty="0" smtClean="0"/>
              <a:t>Birds are handled in cages!!!</a:t>
            </a:r>
          </a:p>
          <a:p>
            <a:endParaRPr lang="en-US" dirty="0" smtClean="0"/>
          </a:p>
          <a:p>
            <a:r>
              <a:rPr lang="en-US" dirty="0" smtClean="0"/>
              <a:t>Top four birds will have a score of 50 when combined.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takes about 7 carcasses to get each cut</a:t>
            </a:r>
          </a:p>
          <a:p>
            <a:endParaRPr lang="en-US" dirty="0" smtClean="0"/>
          </a:p>
          <a:p>
            <a:r>
              <a:rPr lang="en-US" dirty="0" smtClean="0"/>
              <a:t>Make cuts and then freeze and thaw</a:t>
            </a:r>
          </a:p>
          <a:p>
            <a:endParaRPr lang="en-US" dirty="0" smtClean="0"/>
          </a:p>
          <a:p>
            <a:r>
              <a:rPr lang="en-US" dirty="0" smtClean="0"/>
              <a:t>If cuts get ripe, dip them in a bleach and water solution and then refreeze!</a:t>
            </a:r>
          </a:p>
          <a:p>
            <a:endParaRPr lang="en-US" dirty="0" smtClean="0"/>
          </a:p>
          <a:p>
            <a:r>
              <a:rPr lang="en-US" dirty="0" smtClean="0"/>
              <a:t>Pictures are OK but real parts are better</a:t>
            </a:r>
          </a:p>
          <a:p>
            <a:endParaRPr lang="en-US" dirty="0" smtClean="0"/>
          </a:p>
          <a:p>
            <a:r>
              <a:rPr lang="en-US" dirty="0" smtClean="0"/>
              <a:t>Knowing bone structure helps with ID!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541</TotalTime>
  <Words>785</Words>
  <Application>Microsoft Office PowerPoint</Application>
  <PresentationFormat>On-screen Show (4:3)</PresentationFormat>
  <Paragraphs>207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Module</vt:lpstr>
      <vt:lpstr>Poultry CDE </vt:lpstr>
      <vt:lpstr>Components of the CDE</vt:lpstr>
      <vt:lpstr>Production Hen Class</vt:lpstr>
      <vt:lpstr>Pigment Loss</vt:lpstr>
      <vt:lpstr>Production Hens</vt:lpstr>
      <vt:lpstr>Broiler Breeders</vt:lpstr>
      <vt:lpstr>Broiler Breeders – Cull/Keep</vt:lpstr>
      <vt:lpstr>Broiler Breeders (continued)</vt:lpstr>
      <vt:lpstr>Parts ID</vt:lpstr>
      <vt:lpstr>Parts</vt:lpstr>
      <vt:lpstr>Parts</vt:lpstr>
      <vt:lpstr>Parts ID</vt:lpstr>
      <vt:lpstr>Interior Egg Quality </vt:lpstr>
      <vt:lpstr>Interior Quality</vt:lpstr>
      <vt:lpstr>Loss Eggs</vt:lpstr>
      <vt:lpstr>Exterior Quality Factors</vt:lpstr>
      <vt:lpstr>Exterior Quality GRADING </vt:lpstr>
      <vt:lpstr>Exterior Grading </vt:lpstr>
      <vt:lpstr>Normal Shell Egg</vt:lpstr>
      <vt:lpstr>Abnormal Shape </vt:lpstr>
      <vt:lpstr>Causes of Faulty Soundness</vt:lpstr>
      <vt:lpstr>Further Processed Meats</vt:lpstr>
      <vt:lpstr>PowerPoint Presentation</vt:lpstr>
      <vt:lpstr>Further Processed Products </vt:lpstr>
      <vt:lpstr>PowerPoint Presentation</vt:lpstr>
      <vt:lpstr>Ready to Cook Grading</vt:lpstr>
      <vt:lpstr>Ready to Cook Grading</vt:lpstr>
      <vt:lpstr>Ready to Cook Grading</vt:lpstr>
      <vt:lpstr>PowerPoint Presentation</vt:lpstr>
      <vt:lpstr>Carcass PlacingClass</vt:lpstr>
      <vt:lpstr>Test</vt:lpstr>
      <vt:lpstr>Team Problem</vt:lpstr>
    </vt:vector>
  </TitlesOfParts>
  <Company>Tennessee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Poultry CDE</dc:title>
  <dc:creator>DCFrazier</dc:creator>
  <cp:lastModifiedBy>Jerry Johnson</cp:lastModifiedBy>
  <cp:revision>15</cp:revision>
  <dcterms:created xsi:type="dcterms:W3CDTF">2011-07-11T00:24:04Z</dcterms:created>
  <dcterms:modified xsi:type="dcterms:W3CDTF">2015-03-14T15:29:56Z</dcterms:modified>
</cp:coreProperties>
</file>